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embeddedFontLst>
    <p:embeddedFont>
      <p:font typeface="Gill Sans" panose="020B0604020202020204" charset="0"/>
      <p:regular r:id="rId12"/>
      <p:bold r:id="rId13"/>
    </p:embeddedFont>
    <p:embeddedFont>
      <p:font typeface="Impact" panose="020B0806030902050204" pitchFamily="34" charset="0"/>
      <p:regular r:id="rId14"/>
    </p:embeddedFont>
    <p:embeddedFont>
      <p:font typeface="Roboto" panose="020B0604020202020204" charset="0"/>
      <p:regular r:id="rId15"/>
      <p:bold r:id="rId16"/>
      <p:italic r:id="rId17"/>
      <p:boldItalic r:id="rId18"/>
    </p:embeddedFont>
    <p:embeddedFont>
      <p:font typeface="Comfortaa" panose="020B060402020202020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33615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0268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3778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7698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9164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7216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2092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1519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4787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384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titolo" type="title">
  <p:cSld name="TITLE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 title="scalloped circle"/>
          <p:cNvSpPr/>
          <p:nvPr/>
        </p:nvSpPr>
        <p:spPr>
          <a:xfrm>
            <a:off x="3557016" y="630936"/>
            <a:ext cx="5235575" cy="5229225"/>
          </a:xfrm>
          <a:custGeom>
            <a:avLst/>
            <a:gdLst/>
            <a:ahLst/>
            <a:cxnLst/>
            <a:rect l="l" t="t" r="r" b="b"/>
            <a:pathLst>
              <a:path w="3298" h="3294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1078523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661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4180332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C661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9067218" y="6375679"/>
            <a:ext cx="2329723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661A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661A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661A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661A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661A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661A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661A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661A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4C661A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20" name="Google Shape;20;p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body" idx="1"/>
          </p:nvPr>
        </p:nvSpPr>
        <p:spPr>
          <a:xfrm rot="5400000">
            <a:off x="4544043" y="-1006365"/>
            <a:ext cx="3593591" cy="10178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>
            <a:spLocks noGrp="1"/>
          </p:cNvSpPr>
          <p:nvPr>
            <p:ph type="title"/>
          </p:nvPr>
        </p:nvSpPr>
        <p:spPr>
          <a:xfrm rot="5400000">
            <a:off x="8012185" y="2436522"/>
            <a:ext cx="5600404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body" idx="1"/>
          </p:nvPr>
        </p:nvSpPr>
        <p:spPr>
          <a:xfrm rot="5400000">
            <a:off x="2653390" y="-1013705"/>
            <a:ext cx="5600405" cy="8392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uto con didascalia" type="objTx">
  <p:cSld name="OBJECT_WITH_CAPTIO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765051" y="920377"/>
            <a:ext cx="6158418" cy="498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marL="1371600" lvl="2" indent="-381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marL="3200400" lvl="6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marL="4114800" lvl="8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8337885" y="1741336"/>
            <a:ext cx="3092115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765051" y="6375679"/>
            <a:ext cx="1233355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2103620" y="6375679"/>
            <a:ext cx="348217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5691014" y="6375679"/>
            <a:ext cx="123245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39" name="Google Shape;39;p5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type="secHead">
  <p:cSld name="SECTION_HEADER">
    <p:bg>
      <p:bgPr>
        <a:solidFill>
          <a:schemeClr val="dk2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grpSp>
        <p:nvGrpSpPr>
          <p:cNvPr id="53" name="Google Shape;53;p7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54" name="Google Shape;54;p7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l" t="t" r="r" b="b"/>
              <a:pathLst>
                <a:path w="1773" h="4320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55" name="Google Shape;55;p7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l" t="t" r="r" b="b"/>
              <a:pathLst>
                <a:path w="1037" h="4320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2"/>
          </p:nvPr>
        </p:nvSpPr>
        <p:spPr>
          <a:xfrm>
            <a:off x="1257300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3"/>
          </p:nvPr>
        </p:nvSpPr>
        <p:spPr>
          <a:xfrm>
            <a:off x="6633864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4"/>
          </p:nvPr>
        </p:nvSpPr>
        <p:spPr>
          <a:xfrm>
            <a:off x="6633864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magine con didascalia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>
            <a:spLocks noGrp="1"/>
          </p:cNvSpPr>
          <p:nvPr>
            <p:ph type="pic" idx="2"/>
          </p:nvPr>
        </p:nvSpPr>
        <p:spPr>
          <a:xfrm>
            <a:off x="283464" y="0"/>
            <a:ext cx="7355585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0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3" name="Google Shape;73;p1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1"/>
          </p:nvPr>
        </p:nvSpPr>
        <p:spPr>
          <a:xfrm>
            <a:off x="8337883" y="1741336"/>
            <a:ext cx="3092117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765950" y="6375679"/>
            <a:ext cx="1232456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2103621" y="6375679"/>
            <a:ext cx="3482178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5687568" y="6375679"/>
            <a:ext cx="123444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sz="51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–"/>
              <a:defRPr sz="18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1" name="Google Shape;11;p1" title="Left scallop edge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" name="Google Shape;12;p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</a:pPr>
            <a:r>
              <a:rPr lang="it-IT"/>
              <a:t>TECNICO</a:t>
            </a:r>
            <a:br>
              <a:rPr lang="it-IT"/>
            </a:br>
            <a:r>
              <a:rPr lang="it-IT" sz="1800" b="0" i="0">
                <a:solidFill>
                  <a:srgbClr val="212121"/>
                </a:solidFill>
                <a:latin typeface="Roboto"/>
                <a:ea typeface="Roboto"/>
                <a:cs typeface="Roboto"/>
                <a:sym typeface="Roboto"/>
              </a:rPr>
              <a:t/>
            </a:r>
            <a:br>
              <a:rPr lang="it-IT" sz="1800" b="0" i="0">
                <a:solidFill>
                  <a:srgbClr val="21212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it-IT" sz="5400" b="1" i="0">
                <a:solidFill>
                  <a:srgbClr val="212121"/>
                </a:solidFill>
              </a:rPr>
              <a:t>AGRARIA, AGROALIMENTARE E AGROINDUSTRIA</a:t>
            </a:r>
            <a:br>
              <a:rPr lang="it-IT" sz="5400" b="1" i="0">
                <a:solidFill>
                  <a:srgbClr val="212121"/>
                </a:solidFill>
              </a:rPr>
            </a:br>
            <a:r>
              <a:rPr lang="it-IT" sz="2800" b="1" i="0">
                <a:solidFill>
                  <a:srgbClr val="4A7B29"/>
                </a:solidFill>
              </a:rPr>
              <a:t>ARTICOLAZIONE “PRODUZIONI E TRASFORMAZIONI”</a:t>
            </a:r>
            <a:endParaRPr/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952" y="161715"/>
            <a:ext cx="2191280" cy="222906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/>
          <p:nvPr/>
        </p:nvSpPr>
        <p:spPr>
          <a:xfrm>
            <a:off x="3859137" y="441294"/>
            <a:ext cx="4473725" cy="92333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Gill Sans"/>
              </a:rPr>
              <a:t>OrientAlbert </a:t>
            </a:r>
          </a:p>
        </p:txBody>
      </p:sp>
      <p:pic>
        <p:nvPicPr>
          <p:cNvPr id="98" name="Google Shape;98;p13" descr="Immagine che contiene testo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15400" y="188584"/>
            <a:ext cx="3143250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4"/>
          <p:cNvPicPr preferRelativeResize="0"/>
          <p:nvPr/>
        </p:nvPicPr>
        <p:blipFill rotWithShape="1">
          <a:blip r:embed="rId3">
            <a:alphaModFix/>
          </a:blip>
          <a:srcRect t="5457" b="102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5" descr="I percorsi di studio"/>
          <p:cNvPicPr preferRelativeResize="0"/>
          <p:nvPr/>
        </p:nvPicPr>
        <p:blipFill rotWithShape="1">
          <a:blip r:embed="rId3">
            <a:alphaModFix/>
          </a:blip>
          <a:srcRect r="6613"/>
          <a:stretch/>
        </p:blipFill>
        <p:spPr>
          <a:xfrm>
            <a:off x="891275" y="1337212"/>
            <a:ext cx="10985765" cy="5694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>
            <a:spLocks noGrp="1"/>
          </p:cNvSpPr>
          <p:nvPr>
            <p:ph type="title"/>
          </p:nvPr>
        </p:nvSpPr>
        <p:spPr>
          <a:xfrm>
            <a:off x="1251678" y="3315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it-IT"/>
              <a:t>IL PERCORSO</a:t>
            </a:r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1"/>
          </p:nvPr>
        </p:nvSpPr>
        <p:spPr>
          <a:xfrm>
            <a:off x="1014823" y="1337213"/>
            <a:ext cx="7510052" cy="3697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0" i="0" u="none" strike="noStrike">
                <a:latin typeface="Roboto"/>
                <a:ea typeface="Roboto"/>
                <a:cs typeface="Roboto"/>
                <a:sym typeface="Roboto"/>
              </a:rPr>
              <a:t>L’Istituto Tecnico Agrario forma figure con competenze nel campo dell’</a:t>
            </a:r>
            <a:r>
              <a:rPr lang="it-IT" sz="1800" b="1" i="0" u="none" strike="noStrike">
                <a:latin typeface="Roboto"/>
                <a:ea typeface="Roboto"/>
                <a:cs typeface="Roboto"/>
                <a:sym typeface="Roboto"/>
              </a:rPr>
              <a:t>organizzazione e della gestione delle attività produttive, trasformative e di valorizzazione del settore agrario</a:t>
            </a:r>
            <a:r>
              <a:rPr lang="it-IT" sz="1800" b="0" i="0" u="none" strike="noStrike">
                <a:latin typeface="Roboto"/>
                <a:ea typeface="Roboto"/>
                <a:cs typeface="Roboto"/>
                <a:sym typeface="Roboto"/>
              </a:rPr>
              <a:t>.</a:t>
            </a:r>
            <a:endParaRPr sz="1600"/>
          </a:p>
          <a:p>
            <a:pPr marL="228600" lvl="0" indent="-228600" algn="l" rtl="0">
              <a:lnSpc>
                <a:spcPct val="110000"/>
              </a:lnSpc>
              <a:spcBef>
                <a:spcPts val="1050"/>
              </a:spcBef>
              <a:spcAft>
                <a:spcPts val="0"/>
              </a:spcAft>
              <a:buSzPts val="1800"/>
              <a:buChar char="•"/>
            </a:pPr>
            <a:r>
              <a:rPr lang="it-IT" sz="1800" b="0" i="0" u="none" strike="noStrike">
                <a:latin typeface="Roboto"/>
                <a:ea typeface="Roboto"/>
                <a:cs typeface="Roboto"/>
                <a:sym typeface="Roboto"/>
              </a:rPr>
              <a:t> I tecnici saranno predisposti per porre particolare attenzione alla </a:t>
            </a:r>
            <a:r>
              <a:rPr lang="it-IT" sz="1800" b="1" i="0" u="none" strike="noStrike">
                <a:latin typeface="Roboto"/>
                <a:ea typeface="Roboto"/>
                <a:cs typeface="Roboto"/>
                <a:sym typeface="Roboto"/>
              </a:rPr>
              <a:t>qualità dei prodotti e al rispetto dall’ambiente</a:t>
            </a:r>
            <a:r>
              <a:rPr lang="it-IT" sz="1800" b="0" i="0" u="none" strike="noStrike">
                <a:latin typeface="Roboto"/>
                <a:ea typeface="Roboto"/>
                <a:cs typeface="Roboto"/>
                <a:sym typeface="Roboto"/>
              </a:rPr>
              <a:t> e interverranno nella gestione del territorio, con specifico riguardo agli equilibri ambientali, idrogeologici e paesaggistici.</a:t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>
            <a:spLocks noGrp="1"/>
          </p:cNvSpPr>
          <p:nvPr>
            <p:ph type="title"/>
          </p:nvPr>
        </p:nvSpPr>
        <p:spPr>
          <a:xfrm>
            <a:off x="8339328" y="457200"/>
            <a:ext cx="3090672" cy="1197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Impact"/>
              <a:buNone/>
            </a:pPr>
            <a:r>
              <a:rPr lang="it-IT" sz="4000">
                <a:latin typeface="Impact"/>
                <a:ea typeface="Impact"/>
                <a:cs typeface="Impact"/>
                <a:sym typeface="Impact"/>
              </a:rPr>
              <a:t>I NOSTRI ORARI</a:t>
            </a:r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body" idx="2"/>
          </p:nvPr>
        </p:nvSpPr>
        <p:spPr>
          <a:xfrm>
            <a:off x="7962900" y="1788415"/>
            <a:ext cx="3733800" cy="4224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it-IT" sz="200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it-IT" sz="2000" b="0" i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e principali materie di studio vedranno la trasformazione dei prodotti, produzione vegetale, biotecnologie </a:t>
            </a:r>
            <a:r>
              <a:rPr lang="it-IT" sz="2000" b="1" i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agrarie</a:t>
            </a:r>
            <a:r>
              <a:rPr lang="it-IT" sz="2000" b="0" i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, economia, legislazione, marketing e gestione del territorio.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16" descr="Immagine che contiene tavolo&#10;&#10;Descrizione generata automa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69261" y="513853"/>
            <a:ext cx="5107714" cy="6086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it-IT"/>
              <a:t>LO STUDENTE INTERESSATO A QUESTO CORSO È DOTATO</a:t>
            </a:r>
            <a:endParaRPr/>
          </a:p>
        </p:txBody>
      </p:sp>
      <p:pic>
        <p:nvPicPr>
          <p:cNvPr id="123" name="Google Shape;123;p17" descr="Campo educatori: aspettiamo proprio TE! - Azione Cattolica Vicentina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7411"/>
          <a:stretch/>
        </p:blipFill>
        <p:spPr>
          <a:xfrm>
            <a:off x="1085850" y="1789110"/>
            <a:ext cx="10737486" cy="498348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7"/>
          <p:cNvSpPr txBox="1"/>
          <p:nvPr/>
        </p:nvSpPr>
        <p:spPr>
          <a:xfrm>
            <a:off x="1355639" y="3596074"/>
            <a:ext cx="183070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SENSIBILITÀ</a:t>
            </a:r>
            <a:r>
              <a:rPr lang="it-IT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nei confronto dell’ambiente e del territorio </a:t>
            </a:r>
            <a:endParaRPr sz="1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5" name="Google Shape;125;p17"/>
          <p:cNvSpPr txBox="1"/>
          <p:nvPr/>
        </p:nvSpPr>
        <p:spPr>
          <a:xfrm>
            <a:off x="8024581" y="3919240"/>
            <a:ext cx="196215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 INTERESSE a comprendere le le biotecnologie</a:t>
            </a:r>
            <a:endParaRPr sz="1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6" name="Google Shape;126;p17"/>
          <p:cNvSpPr txBox="1"/>
          <p:nvPr/>
        </p:nvSpPr>
        <p:spPr>
          <a:xfrm>
            <a:off x="3087505" y="3919240"/>
            <a:ext cx="25179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CAPACITÀ DI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….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2214" y="0"/>
            <a:ext cx="1055243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85440" y="4987778"/>
            <a:ext cx="4198303" cy="169718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8"/>
          <p:cNvSpPr txBox="1"/>
          <p:nvPr/>
        </p:nvSpPr>
        <p:spPr>
          <a:xfrm>
            <a:off x="1390650" y="173036"/>
            <a:ext cx="6640831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L’osservazione sul campo</a:t>
            </a:r>
            <a:r>
              <a:rPr lang="it-IT" sz="2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pertanto, si configura come strumento essenziale, dal momento che è osservazione mirata delle pratiche operative, coordinata dal </a:t>
            </a:r>
            <a:r>
              <a:rPr lang="it-IT" sz="20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tutor aziendale</a:t>
            </a:r>
            <a:r>
              <a:rPr lang="it-IT" sz="2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con lo scopo di formare progressivamente conoscenze via via più specifiche e di avviare nello studente la consapevolezza della necessità di acquisire competenze.</a:t>
            </a:r>
            <a:endParaRPr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>
            <a:spLocks noGrp="1"/>
          </p:cNvSpPr>
          <p:nvPr>
            <p:ph type="title"/>
          </p:nvPr>
        </p:nvSpPr>
        <p:spPr>
          <a:xfrm>
            <a:off x="2895600" y="382385"/>
            <a:ext cx="8534399" cy="970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Impact"/>
              <a:buNone/>
            </a:pPr>
            <a:r>
              <a:rPr lang="it-IT" sz="4400"/>
              <a:t>AMPLIAMENTO OFFERTA FORMATIVA</a:t>
            </a:r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body" idx="1"/>
          </p:nvPr>
        </p:nvSpPr>
        <p:spPr>
          <a:xfrm>
            <a:off x="2895600" y="1533525"/>
            <a:ext cx="8267700" cy="513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Approfondimento informatico: 1 ora settimanale di </a:t>
            </a: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informatica di base</a:t>
            </a: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in preparazione elle </a:t>
            </a: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certificazioni ECDL/EIPASS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Recupero delle carenze</a:t>
            </a: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mediante corsi pomeridiani, sportello didattico individuale o corsi di recupero delle abilità di base [gratuiti per le famiglie]</a:t>
            </a:r>
            <a:endParaRPr>
              <a:solidFill>
                <a:srgbClr val="262626"/>
              </a:solidFill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Certificazioni linguistiche</a:t>
            </a: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(inglese: PET, FIRST; francese: DELF B1 e B2</a:t>
            </a:r>
            <a:r>
              <a:rPr lang="it-IT" sz="1800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1800" b="0" i="0" u="none" strike="noStrik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Sportello di ascolto psicologico</a:t>
            </a: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per alunni e famiglie (progetto “Fatti bene”)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Progetto “</a:t>
            </a: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Quotidiano in classe</a:t>
            </a: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”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Cinema e teatro</a:t>
            </a: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anche con visione di spettacoli in lingua straniera.</a:t>
            </a:r>
            <a:endParaRPr>
              <a:solidFill>
                <a:srgbClr val="262626"/>
              </a:solidFill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Attività sportive</a:t>
            </a: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d’istituto (tornei interni ed campionati studenteschi provinciali)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Educazione alla salute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Progetti attuati mediante la cooperazione e la partecipazione di docenti e studenti.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CLIL</a:t>
            </a: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: insegnamento in lingua straniera di una o più materie non linguistiche</a:t>
            </a:r>
            <a:endParaRPr>
              <a:solidFill>
                <a:srgbClr val="262626"/>
              </a:solidFill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it-IT" sz="1800" b="0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Progetto per l'ampliamento delle competenza in </a:t>
            </a:r>
            <a:r>
              <a:rPr lang="it-IT" sz="1800" b="1" i="0" u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Educazione Civica</a:t>
            </a:r>
            <a:endParaRPr sz="1800" b="0" i="0" u="none" strike="noStrik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0" descr="Immagine che contiene testo, cielo, esterni, persona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l="26102" r="26658" b="-1"/>
          <a:stretch/>
        </p:blipFill>
        <p:spPr>
          <a:xfrm>
            <a:off x="7338646" y="10"/>
            <a:ext cx="4853354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 txBox="1">
            <a:spLocks noGrp="1"/>
          </p:cNvSpPr>
          <p:nvPr>
            <p:ph type="title"/>
          </p:nvPr>
        </p:nvSpPr>
        <p:spPr>
          <a:xfrm>
            <a:off x="1038225" y="419099"/>
            <a:ext cx="5742723" cy="1455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it-IT"/>
              <a:t>DOPO IL DIPLOMA..</a:t>
            </a:r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body" idx="1"/>
          </p:nvPr>
        </p:nvSpPr>
        <p:spPr>
          <a:xfrm>
            <a:off x="1228725" y="1524001"/>
            <a:ext cx="5552223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6400" lvl="0" indent="-1778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it-IT" sz="1400" b="0" i="0" u="none" strike="noStrike">
                <a:latin typeface="Roboto"/>
                <a:ea typeface="Roboto"/>
                <a:cs typeface="Roboto"/>
                <a:sym typeface="Roboto"/>
              </a:rPr>
              <a:t>Il perito agrario e il tecnico ispettore in agricoltura biologica trovano uno sbocco professionale all’interno di </a:t>
            </a:r>
            <a:r>
              <a:rPr lang="it-IT" sz="1400" b="1" i="0" u="none" strike="noStrike">
                <a:latin typeface="Roboto"/>
                <a:ea typeface="Roboto"/>
                <a:cs typeface="Roboto"/>
                <a:sym typeface="Roboto"/>
              </a:rPr>
              <a:t>aziende che producono beni agricoli,</a:t>
            </a:r>
            <a:r>
              <a:rPr lang="it-IT" sz="1400" b="0" i="0" u="none" strike="noStrike">
                <a:latin typeface="Roboto"/>
                <a:ea typeface="Roboto"/>
                <a:cs typeface="Roboto"/>
                <a:sym typeface="Roboto"/>
              </a:rPr>
              <a:t> oppure in qualità di esperti in grado di </a:t>
            </a:r>
            <a:r>
              <a:rPr lang="it-IT" sz="1400" b="1" i="0" u="none" strike="noStrike">
                <a:latin typeface="Roboto"/>
                <a:ea typeface="Roboto"/>
                <a:cs typeface="Roboto"/>
                <a:sym typeface="Roboto"/>
              </a:rPr>
              <a:t>offrire assistenza tecnica agli agricoltori</a:t>
            </a:r>
            <a:r>
              <a:rPr lang="it-IT" sz="1400" b="0" i="0" u="none" strike="noStrike">
                <a:latin typeface="Roboto"/>
                <a:ea typeface="Roboto"/>
                <a:cs typeface="Roboto"/>
                <a:sym typeface="Roboto"/>
              </a:rPr>
              <a:t> in processi produttivi ecosostenibili e in attività produttive ecocompatibili, coltivazioni fuori suolo e idroponiche. Il diplomato può accedere all’</a:t>
            </a:r>
            <a:r>
              <a:rPr lang="it-IT" sz="1400" b="1" i="0" u="none" strike="noStrike">
                <a:latin typeface="Roboto"/>
                <a:ea typeface="Roboto"/>
                <a:cs typeface="Roboto"/>
                <a:sym typeface="Roboto"/>
              </a:rPr>
              <a:t>impiego presso aziende e cooperative agricole e zootecniche, associazioni di categoria, enti locali ed enti pubblici, organizzazioni internazionali o enti di ricerca</a:t>
            </a:r>
            <a:r>
              <a:rPr lang="it-IT" sz="1400" b="0" i="0" u="none" strike="noStrike">
                <a:latin typeface="Roboto"/>
                <a:ea typeface="Roboto"/>
                <a:cs typeface="Roboto"/>
                <a:sym typeface="Roboto"/>
              </a:rPr>
              <a:t>, come dipendente o libero professionista. Inoltre è possibile accedere ai percorsi di studio e di lavoro previsti per l’iscrizione agli albi delle professioni tecniche.</a:t>
            </a:r>
            <a:endParaRPr sz="1400"/>
          </a:p>
          <a:p>
            <a:pPr marL="406400" lvl="0" indent="-177800" algn="just" rtl="0">
              <a:lnSpc>
                <a:spcPct val="110000"/>
              </a:lnSpc>
              <a:spcBef>
                <a:spcPts val="1050"/>
              </a:spcBef>
              <a:spcAft>
                <a:spcPts val="0"/>
              </a:spcAft>
              <a:buSzPts val="1400"/>
              <a:buChar char="•"/>
            </a:pPr>
            <a:r>
              <a:rPr lang="it-IT" sz="1400" b="0" i="0" u="none" strike="noStrike">
                <a:latin typeface="Roboto"/>
                <a:ea typeface="Roboto"/>
                <a:cs typeface="Roboto"/>
                <a:sym typeface="Roboto"/>
              </a:rPr>
              <a:t>Non mancano lavori nell’ambito della progettazione di giardini o aree verdi ed è possibile iscriversi senza problemi, grazie alle nozioni acquisite, alle </a:t>
            </a:r>
            <a:r>
              <a:rPr lang="it-IT" sz="1400" b="1" i="0" u="none" strike="noStrike">
                <a:latin typeface="Roboto"/>
                <a:ea typeface="Roboto"/>
                <a:cs typeface="Roboto"/>
                <a:sym typeface="Roboto"/>
              </a:rPr>
              <a:t>Facoltà di Scienze agrarie, Medicina veterinaria, Biotecnologie ed Enologia</a:t>
            </a:r>
            <a:r>
              <a:rPr lang="it-IT" sz="1400" b="0" i="0" u="none" strike="noStrike">
                <a:latin typeface="Roboto"/>
                <a:ea typeface="Roboto"/>
                <a:cs typeface="Roboto"/>
                <a:sym typeface="Roboto"/>
              </a:rPr>
              <a:t> oppure altre formazioni superiori (IFTS Istruzione e Formazione Tecnica Superiore, ITS Istruzione Tecnica Superiore, Formazione Professionale post Diploma).</a:t>
            </a:r>
            <a:endParaRPr sz="1400"/>
          </a:p>
        </p:txBody>
      </p:sp>
      <p:sp>
        <p:nvSpPr>
          <p:cNvPr id="147" name="Google Shape;147;p20"/>
          <p:cNvSpPr/>
          <p:nvPr/>
        </p:nvSpPr>
        <p:spPr>
          <a:xfrm>
            <a:off x="8062320" y="5522770"/>
            <a:ext cx="3145323" cy="106541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6F94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ORIENTAMENTO IN USCITA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1" descr="Immagine che contiene cielo, esterni, montagna, pendi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l="8676" r="16878"/>
          <a:stretch/>
        </p:blipFill>
        <p:spPr>
          <a:xfrm>
            <a:off x="8362943" y="10"/>
            <a:ext cx="3829057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1"/>
          <p:cNvSpPr txBox="1">
            <a:spLocks noGrp="1"/>
          </p:cNvSpPr>
          <p:nvPr>
            <p:ph type="ctrTitle"/>
          </p:nvPr>
        </p:nvSpPr>
        <p:spPr>
          <a:xfrm>
            <a:off x="559484" y="295748"/>
            <a:ext cx="7818540" cy="2580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Impact"/>
              <a:buNone/>
            </a:pPr>
            <a:r>
              <a:rPr lang="it-IT" sz="8800"/>
              <a:t>VIENI A CONOSCERCI</a:t>
            </a:r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subTitle" idx="1"/>
          </p:nvPr>
        </p:nvSpPr>
        <p:spPr>
          <a:xfrm>
            <a:off x="655096" y="2876668"/>
            <a:ext cx="7266097" cy="382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100" b="0">
              <a:solidFill>
                <a:srgbClr val="00B05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100">
              <a:solidFill>
                <a:srgbClr val="00B05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100">
                <a:solidFill>
                  <a:srgbClr val="212121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OPEN DAY + LABORATORI genitori&amp;alunni</a:t>
            </a:r>
            <a:endParaRPr sz="2100">
              <a:solidFill>
                <a:srgbClr val="212121"/>
              </a:solidFill>
              <a:highlight>
                <a:schemeClr val="lt1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900" b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SABATO 4  DICEMBRE  orario 9.00-12.00</a:t>
            </a:r>
            <a:endParaRPr sz="1900" b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it-IT" sz="1900" b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SABATO 22 GENAIO orario 9.00-12.00</a:t>
            </a:r>
            <a:endParaRPr sz="1900" b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900" b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1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OPEN DAY + LABORATORI genitori&amp;alunni</a:t>
            </a:r>
            <a:endParaRPr sz="21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900" b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SABATO 4  DICEMBRE  orario 9.00-12.00</a:t>
            </a:r>
            <a:endParaRPr sz="1900" b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900" b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SABATO 22 GENAIO orario 9.00-12.00</a:t>
            </a:r>
            <a:endParaRPr sz="1900" b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sz="2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Verde giallo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440</Words>
  <Application>Microsoft Office PowerPoint</Application>
  <PresentationFormat>Widescreen</PresentationFormat>
  <Paragraphs>40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Gill Sans</vt:lpstr>
      <vt:lpstr>arial</vt:lpstr>
      <vt:lpstr>arial</vt:lpstr>
      <vt:lpstr>Impact</vt:lpstr>
      <vt:lpstr>Roboto</vt:lpstr>
      <vt:lpstr>Comfortaa</vt:lpstr>
      <vt:lpstr>Badge</vt:lpstr>
      <vt:lpstr>TECNICO  AGRARIA, AGROALIMENTARE E AGROINDUSTRIA ARTICOLAZIONE “PRODUZIONI E TRASFORMAZIONI”</vt:lpstr>
      <vt:lpstr>Presentazione standard di PowerPoint</vt:lpstr>
      <vt:lpstr>IL PERCORSO</vt:lpstr>
      <vt:lpstr>I NOSTRI ORARI</vt:lpstr>
      <vt:lpstr>LO STUDENTE INTERESSATO A QUESTO CORSO È DOTATO</vt:lpstr>
      <vt:lpstr>Presentazione standard di PowerPoint</vt:lpstr>
      <vt:lpstr>AMPLIAMENTO OFFERTA FORMATIVA</vt:lpstr>
      <vt:lpstr>DOPO IL DIPLOMA..</vt:lpstr>
      <vt:lpstr>VIENI A CONOSCERCI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TECNICO  AGRARIA, AGROALIMENTARE E AGROINDUSTRIA ARTICOLAZIONE “PRODUZIONI E TRASFORMAZIONI”</dc:title>
  <dc:creator>anagrafe</dc:creator>
  <cp:lastModifiedBy>anagrafe</cp:lastModifiedBy>
  <cp:revision>1</cp:revision>
  <dcterms:modified xsi:type="dcterms:W3CDTF">2022-01-28T16:20:11Z</dcterms:modified>
</cp:coreProperties>
</file>